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290" r:id="rId4"/>
    <p:sldId id="284" r:id="rId5"/>
    <p:sldId id="273" r:id="rId6"/>
    <p:sldId id="275" r:id="rId7"/>
    <p:sldId id="278" r:id="rId8"/>
    <p:sldId id="279" r:id="rId9"/>
    <p:sldId id="280" r:id="rId10"/>
    <p:sldId id="281" r:id="rId11"/>
    <p:sldId id="270" r:id="rId12"/>
    <p:sldId id="285" r:id="rId13"/>
    <p:sldId id="282" r:id="rId14"/>
    <p:sldId id="283" r:id="rId15"/>
    <p:sldId id="287" r:id="rId16"/>
    <p:sldId id="288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20"/>
    <a:srgbClr val="00CC99"/>
    <a:srgbClr val="38D7B7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ADB32-240E-4DDA-92F6-F42190978EE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9E98CC3-7EB8-4AE3-91FF-E59265F12A18}">
      <dgm:prSet phldrT="[Texte]"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06/2020</a:t>
          </a:r>
        </a:p>
        <a:p>
          <a:r>
            <a:rPr lang="fr-BE" sz="1600" dirty="0">
              <a:solidFill>
                <a:schemeClr val="tx1"/>
              </a:solidFill>
            </a:rPr>
            <a:t>Réunion infos 1040</a:t>
          </a:r>
        </a:p>
      </dgm:t>
    </dgm:pt>
    <dgm:pt modelId="{0635EB01-2CB7-440E-95A4-5F8D9F3A50B0}" type="parTrans" cxnId="{1001D90F-01C4-4708-968E-38D79A0F59DC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943A51AB-911D-4548-8DA0-552BED4D4B86}" type="sibTrans" cxnId="{1001D90F-01C4-4708-968E-38D79A0F59DC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5F6D68C0-CDAA-4334-9582-71CA1A2FDFF1}">
      <dgm:prSet phldrT="[Texte]"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09/2020</a:t>
          </a:r>
        </a:p>
        <a:p>
          <a:r>
            <a:rPr lang="fr-BE" sz="1600" dirty="0">
              <a:solidFill>
                <a:schemeClr val="tx1"/>
              </a:solidFill>
            </a:rPr>
            <a:t>Réunion infos 1150</a:t>
          </a:r>
        </a:p>
      </dgm:t>
    </dgm:pt>
    <dgm:pt modelId="{FD1ADC6B-A04F-4132-9B1E-F0B7202C230E}" type="parTrans" cxnId="{52F6CC28-77DB-4BA3-AD30-DCFD95BFC016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83613979-3817-4CE7-9570-2CBAD0DA17F2}" type="sibTrans" cxnId="{52F6CC28-77DB-4BA3-AD30-DCFD95BFC016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73967CE1-86C1-4FD0-AB96-C93FE63844DC}">
      <dgm:prSet phldrT="[Texte]"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11/11/2020</a:t>
          </a:r>
        </a:p>
        <a:p>
          <a:r>
            <a:rPr lang="fr-BE" sz="1600" dirty="0">
              <a:solidFill>
                <a:schemeClr val="tx1"/>
              </a:solidFill>
            </a:rPr>
            <a:t>NOS (à notre insu)</a:t>
          </a:r>
        </a:p>
      </dgm:t>
    </dgm:pt>
    <dgm:pt modelId="{26162EA3-9FD2-4BFF-B079-DFDE0DDB93DF}" type="parTrans" cxnId="{143534C3-6212-405F-88D2-5F62E09C07CF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FBC7E753-5462-4D3B-A0C3-7E0723E075A1}" type="sibTrans" cxnId="{143534C3-6212-405F-88D2-5F62E09C07CF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260D5C35-C0BD-4288-AC01-E43871F80548}">
      <dgm:prSet phldrT="[Texte]"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01/12/2020</a:t>
          </a:r>
        </a:p>
        <a:p>
          <a:r>
            <a:rPr lang="fr-BE" sz="1600" dirty="0">
              <a:solidFill>
                <a:schemeClr val="tx1"/>
              </a:solidFill>
            </a:rPr>
            <a:t>SOMMATION n° 1</a:t>
          </a:r>
        </a:p>
        <a:p>
          <a:r>
            <a:rPr lang="fr-BE" sz="1600" dirty="0">
              <a:solidFill>
                <a:schemeClr val="tx1"/>
              </a:solidFill>
            </a:rPr>
            <a:t>(plans &amp; dossier technique)</a:t>
          </a:r>
        </a:p>
      </dgm:t>
    </dgm:pt>
    <dgm:pt modelId="{F7625F2F-A718-44B0-9BAB-465A3468D162}" type="parTrans" cxnId="{806EB407-0EE1-4230-9922-41FCC5B566D3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BAECA252-F81E-43FD-B7DE-D59467C4F264}" type="sibTrans" cxnId="{806EB407-0EE1-4230-9922-41FCC5B566D3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AA2333E3-2605-4273-A118-13EF8F4D2990}">
      <dgm:prSet phldrT="[Texte]"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12/02/2021</a:t>
          </a:r>
        </a:p>
        <a:p>
          <a:r>
            <a:rPr lang="fr-BE" sz="1600" dirty="0">
              <a:solidFill>
                <a:schemeClr val="tx1"/>
              </a:solidFill>
            </a:rPr>
            <a:t>Communication dossier technique par la Ministre : BRAT </a:t>
          </a:r>
          <a:br>
            <a:rPr lang="fr-BE" sz="1600" dirty="0">
              <a:solidFill>
                <a:schemeClr val="tx1"/>
              </a:solidFill>
            </a:rPr>
          </a:br>
          <a:r>
            <a:rPr lang="fr-BE" sz="1600" b="1" dirty="0">
              <a:solidFill>
                <a:srgbClr val="FF0000"/>
              </a:solidFill>
            </a:rPr>
            <a:t>mais pas NOS</a:t>
          </a:r>
        </a:p>
      </dgm:t>
    </dgm:pt>
    <dgm:pt modelId="{469F8D29-C2E5-4854-AE02-796E98723BB3}" type="parTrans" cxnId="{97CF1C92-4BFC-4ED8-B001-2A45C4517F33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D6269243-372D-40BB-AA1B-072E256197BA}" type="sibTrans" cxnId="{97CF1C92-4BFC-4ED8-B001-2A45C4517F33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A883269A-D51D-4C21-BCE5-621442A63280}">
      <dgm:prSet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11/2021</a:t>
          </a:r>
        </a:p>
        <a:p>
          <a:r>
            <a:rPr lang="fr-BE" sz="1600" dirty="0">
              <a:solidFill>
                <a:schemeClr val="tx1"/>
              </a:solidFill>
            </a:rPr>
            <a:t>Piste cyclable </a:t>
          </a:r>
          <a:r>
            <a:rPr lang="fr-BE" sz="1600" dirty="0" err="1">
              <a:solidFill>
                <a:schemeClr val="tx1"/>
              </a:solidFill>
            </a:rPr>
            <a:t>monodir</a:t>
          </a:r>
          <a:r>
            <a:rPr lang="fr-BE" sz="1600" dirty="0">
              <a:solidFill>
                <a:schemeClr val="tx1"/>
              </a:solidFill>
            </a:rPr>
            <a:t>. 1040</a:t>
          </a:r>
        </a:p>
      </dgm:t>
    </dgm:pt>
    <dgm:pt modelId="{54C51FB0-BE4E-4C22-B472-CD671BC30B08}" type="parTrans" cxnId="{0795E2FD-6F0F-48F4-82EE-1324170D678F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29B65D74-9450-4748-B34F-3B52D8218665}" type="sibTrans" cxnId="{0795E2FD-6F0F-48F4-82EE-1324170D678F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FB989FF6-2A01-4498-8DA4-65EFF6699381}">
      <dgm:prSet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15/02/2022</a:t>
          </a:r>
        </a:p>
        <a:p>
          <a:r>
            <a:rPr lang="fr-BE" sz="1600" dirty="0">
              <a:solidFill>
                <a:schemeClr val="tx1"/>
              </a:solidFill>
            </a:rPr>
            <a:t>Annonce phase test Montgomery 1150</a:t>
          </a:r>
        </a:p>
      </dgm:t>
    </dgm:pt>
    <dgm:pt modelId="{7B8E64C7-CF66-4DBF-BD7D-36427E3635E3}" type="parTrans" cxnId="{9D918D6F-E5E6-4A3D-913C-367D90BF3B87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22ABD198-186A-4E92-BC26-29807B36541B}" type="sibTrans" cxnId="{9D918D6F-E5E6-4A3D-913C-367D90BF3B87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2F82463C-DFAD-41DF-AD98-38669D9EF1E3}">
      <dgm:prSet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22/02/2022</a:t>
          </a:r>
        </a:p>
        <a:p>
          <a:r>
            <a:rPr lang="fr-BE" sz="1600" dirty="0">
              <a:solidFill>
                <a:schemeClr val="tx1"/>
              </a:solidFill>
            </a:rPr>
            <a:t>SOMMATION n° 5</a:t>
          </a:r>
        </a:p>
        <a:p>
          <a:r>
            <a:rPr lang="fr-BE" sz="1600" dirty="0">
              <a:solidFill>
                <a:schemeClr val="tx1"/>
              </a:solidFill>
            </a:rPr>
            <a:t>Montgomery </a:t>
          </a:r>
        </a:p>
      </dgm:t>
    </dgm:pt>
    <dgm:pt modelId="{AE11DE1D-B8D4-4E80-AA11-74862A03873B}" type="parTrans" cxnId="{4A4905FB-B280-4882-8128-D52CB8C97963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12CF1585-0F1D-4B3B-973F-4B345018473C}" type="sibTrans" cxnId="{4A4905FB-B280-4882-8128-D52CB8C97963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6FF4842F-C86D-4968-BB0B-3A32A648AC02}">
      <dgm:prSet custT="1"/>
      <dgm:spPr>
        <a:solidFill>
          <a:srgbClr val="00CC99"/>
        </a:solidFill>
      </dgm:spPr>
      <dgm:t>
        <a:bodyPr/>
        <a:lstStyle/>
        <a:p>
          <a:r>
            <a:rPr lang="fr-BE" sz="1600" dirty="0">
              <a:solidFill>
                <a:schemeClr val="tx1"/>
              </a:solidFill>
            </a:rPr>
            <a:t>25/02/2022</a:t>
          </a:r>
        </a:p>
        <a:p>
          <a:r>
            <a:rPr lang="fr-BE" sz="1600" dirty="0">
              <a:solidFill>
                <a:schemeClr val="tx1"/>
              </a:solidFill>
            </a:rPr>
            <a:t>21h34</a:t>
          </a:r>
        </a:p>
        <a:p>
          <a:r>
            <a:rPr lang="fr-BE" sz="1600" b="1" dirty="0">
              <a:solidFill>
                <a:srgbClr val="FF0000"/>
              </a:solidFill>
            </a:rPr>
            <a:t>Communication NOS</a:t>
          </a:r>
        </a:p>
      </dgm:t>
    </dgm:pt>
    <dgm:pt modelId="{90B6F04E-2A56-4867-9BC2-EDB2496DA172}" type="parTrans" cxnId="{5F6E9B6E-A698-45B8-9DC8-82710B153A10}">
      <dgm:prSet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8CF8F799-32CC-484D-BC47-0E1696FF1326}" type="sibTrans" cxnId="{5F6E9B6E-A698-45B8-9DC8-82710B153A10}">
      <dgm:prSet custT="1"/>
      <dgm:spPr/>
      <dgm:t>
        <a:bodyPr/>
        <a:lstStyle/>
        <a:p>
          <a:endParaRPr lang="fr-BE" sz="1600">
            <a:solidFill>
              <a:schemeClr val="tx1"/>
            </a:solidFill>
          </a:endParaRPr>
        </a:p>
      </dgm:t>
    </dgm:pt>
    <dgm:pt modelId="{99EDD5F8-D1B9-43B0-835B-8C02EE8E80FA}" type="pres">
      <dgm:prSet presAssocID="{EB9ADB32-240E-4DDA-92F6-F42190978E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ED6E682-490E-4940-A4B5-1B18291A4499}" type="pres">
      <dgm:prSet presAssocID="{F9E98CC3-7EB8-4AE3-91FF-E59265F12A1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CC2877C-3E24-42CF-B3A8-9952873F04AC}" type="pres">
      <dgm:prSet presAssocID="{943A51AB-911D-4548-8DA0-552BED4D4B86}" presName="sibTrans" presStyleLbl="sibTrans1D1" presStyleIdx="0" presStyleCnt="8"/>
      <dgm:spPr/>
      <dgm:t>
        <a:bodyPr/>
        <a:lstStyle/>
        <a:p>
          <a:endParaRPr lang="fr-BE"/>
        </a:p>
      </dgm:t>
    </dgm:pt>
    <dgm:pt modelId="{35B53FC9-85AF-41A4-AF31-F42733AF062A}" type="pres">
      <dgm:prSet presAssocID="{943A51AB-911D-4548-8DA0-552BED4D4B86}" presName="connectorText" presStyleLbl="sibTrans1D1" presStyleIdx="0" presStyleCnt="8"/>
      <dgm:spPr/>
      <dgm:t>
        <a:bodyPr/>
        <a:lstStyle/>
        <a:p>
          <a:endParaRPr lang="fr-BE"/>
        </a:p>
      </dgm:t>
    </dgm:pt>
    <dgm:pt modelId="{F5765EC8-14E3-4B88-836C-2D496A1F0C3B}" type="pres">
      <dgm:prSet presAssocID="{5F6D68C0-CDAA-4334-9582-71CA1A2FDFF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B56BB1-AD58-41B3-8358-8E3AD2F800CE}" type="pres">
      <dgm:prSet presAssocID="{83613979-3817-4CE7-9570-2CBAD0DA17F2}" presName="sibTrans" presStyleLbl="sibTrans1D1" presStyleIdx="1" presStyleCnt="8"/>
      <dgm:spPr/>
      <dgm:t>
        <a:bodyPr/>
        <a:lstStyle/>
        <a:p>
          <a:endParaRPr lang="fr-BE"/>
        </a:p>
      </dgm:t>
    </dgm:pt>
    <dgm:pt modelId="{99003BC4-3F96-4418-A1E7-4F4AD486079C}" type="pres">
      <dgm:prSet presAssocID="{83613979-3817-4CE7-9570-2CBAD0DA17F2}" presName="connectorText" presStyleLbl="sibTrans1D1" presStyleIdx="1" presStyleCnt="8"/>
      <dgm:spPr/>
      <dgm:t>
        <a:bodyPr/>
        <a:lstStyle/>
        <a:p>
          <a:endParaRPr lang="fr-BE"/>
        </a:p>
      </dgm:t>
    </dgm:pt>
    <dgm:pt modelId="{B207B76F-D3B0-4AC8-841F-091F237F4371}" type="pres">
      <dgm:prSet presAssocID="{73967CE1-86C1-4FD0-AB96-C93FE63844D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4AD8DD-9232-48A8-A5B0-B435A361E49B}" type="pres">
      <dgm:prSet presAssocID="{FBC7E753-5462-4D3B-A0C3-7E0723E075A1}" presName="sibTrans" presStyleLbl="sibTrans1D1" presStyleIdx="2" presStyleCnt="8"/>
      <dgm:spPr/>
      <dgm:t>
        <a:bodyPr/>
        <a:lstStyle/>
        <a:p>
          <a:endParaRPr lang="fr-BE"/>
        </a:p>
      </dgm:t>
    </dgm:pt>
    <dgm:pt modelId="{D9D6F203-5392-4E5D-B2B5-E80A41496CF2}" type="pres">
      <dgm:prSet presAssocID="{FBC7E753-5462-4D3B-A0C3-7E0723E075A1}" presName="connectorText" presStyleLbl="sibTrans1D1" presStyleIdx="2" presStyleCnt="8"/>
      <dgm:spPr/>
      <dgm:t>
        <a:bodyPr/>
        <a:lstStyle/>
        <a:p>
          <a:endParaRPr lang="fr-BE"/>
        </a:p>
      </dgm:t>
    </dgm:pt>
    <dgm:pt modelId="{30843D15-0DB3-4FED-BA90-D035E50AB348}" type="pres">
      <dgm:prSet presAssocID="{260D5C35-C0BD-4288-AC01-E43871F805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82DBB0B-11C8-4058-A4FE-3962C756DE0B}" type="pres">
      <dgm:prSet presAssocID="{BAECA252-F81E-43FD-B7DE-D59467C4F264}" presName="sibTrans" presStyleLbl="sibTrans1D1" presStyleIdx="3" presStyleCnt="8"/>
      <dgm:spPr/>
      <dgm:t>
        <a:bodyPr/>
        <a:lstStyle/>
        <a:p>
          <a:endParaRPr lang="fr-BE"/>
        </a:p>
      </dgm:t>
    </dgm:pt>
    <dgm:pt modelId="{F2BC6C0D-ABF7-477A-861A-E9D05448D642}" type="pres">
      <dgm:prSet presAssocID="{BAECA252-F81E-43FD-B7DE-D59467C4F264}" presName="connectorText" presStyleLbl="sibTrans1D1" presStyleIdx="3" presStyleCnt="8"/>
      <dgm:spPr/>
      <dgm:t>
        <a:bodyPr/>
        <a:lstStyle/>
        <a:p>
          <a:endParaRPr lang="fr-BE"/>
        </a:p>
      </dgm:t>
    </dgm:pt>
    <dgm:pt modelId="{C4731290-4408-403D-A875-45485CA5F0FB}" type="pres">
      <dgm:prSet presAssocID="{AA2333E3-2605-4273-A118-13EF8F4D299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7DA6DD4-83A6-4183-A536-414497362651}" type="pres">
      <dgm:prSet presAssocID="{D6269243-372D-40BB-AA1B-072E256197BA}" presName="sibTrans" presStyleLbl="sibTrans1D1" presStyleIdx="4" presStyleCnt="8"/>
      <dgm:spPr/>
      <dgm:t>
        <a:bodyPr/>
        <a:lstStyle/>
        <a:p>
          <a:endParaRPr lang="fr-BE"/>
        </a:p>
      </dgm:t>
    </dgm:pt>
    <dgm:pt modelId="{F72BB832-3A3C-4F3F-ADC5-FEDA0BD046D5}" type="pres">
      <dgm:prSet presAssocID="{D6269243-372D-40BB-AA1B-072E256197BA}" presName="connectorText" presStyleLbl="sibTrans1D1" presStyleIdx="4" presStyleCnt="8"/>
      <dgm:spPr/>
      <dgm:t>
        <a:bodyPr/>
        <a:lstStyle/>
        <a:p>
          <a:endParaRPr lang="fr-BE"/>
        </a:p>
      </dgm:t>
    </dgm:pt>
    <dgm:pt modelId="{16DFAE1D-093C-46BC-A3F9-C5946435D853}" type="pres">
      <dgm:prSet presAssocID="{A883269A-D51D-4C21-BCE5-621442A6328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A9485DC-9D19-4399-92D3-67F87E4E4A77}" type="pres">
      <dgm:prSet presAssocID="{29B65D74-9450-4748-B34F-3B52D8218665}" presName="sibTrans" presStyleLbl="sibTrans1D1" presStyleIdx="5" presStyleCnt="8"/>
      <dgm:spPr/>
      <dgm:t>
        <a:bodyPr/>
        <a:lstStyle/>
        <a:p>
          <a:endParaRPr lang="fr-BE"/>
        </a:p>
      </dgm:t>
    </dgm:pt>
    <dgm:pt modelId="{03ECFDEE-E934-48BC-83F3-74672E424E3C}" type="pres">
      <dgm:prSet presAssocID="{29B65D74-9450-4748-B34F-3B52D8218665}" presName="connectorText" presStyleLbl="sibTrans1D1" presStyleIdx="5" presStyleCnt="8"/>
      <dgm:spPr/>
      <dgm:t>
        <a:bodyPr/>
        <a:lstStyle/>
        <a:p>
          <a:endParaRPr lang="fr-BE"/>
        </a:p>
      </dgm:t>
    </dgm:pt>
    <dgm:pt modelId="{A11BE2D1-4F4B-4747-BF68-FF536B1B2D88}" type="pres">
      <dgm:prSet presAssocID="{FB989FF6-2A01-4498-8DA4-65EFF669938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E78F081-DBE3-486E-8140-EA12E70F9BE8}" type="pres">
      <dgm:prSet presAssocID="{22ABD198-186A-4E92-BC26-29807B36541B}" presName="sibTrans" presStyleLbl="sibTrans1D1" presStyleIdx="6" presStyleCnt="8"/>
      <dgm:spPr/>
      <dgm:t>
        <a:bodyPr/>
        <a:lstStyle/>
        <a:p>
          <a:endParaRPr lang="fr-BE"/>
        </a:p>
      </dgm:t>
    </dgm:pt>
    <dgm:pt modelId="{863CB10C-4762-45B3-9207-2818E6DF67FB}" type="pres">
      <dgm:prSet presAssocID="{22ABD198-186A-4E92-BC26-29807B36541B}" presName="connectorText" presStyleLbl="sibTrans1D1" presStyleIdx="6" presStyleCnt="8"/>
      <dgm:spPr/>
      <dgm:t>
        <a:bodyPr/>
        <a:lstStyle/>
        <a:p>
          <a:endParaRPr lang="fr-BE"/>
        </a:p>
      </dgm:t>
    </dgm:pt>
    <dgm:pt modelId="{8E5FA6BC-95FA-451B-A45B-B128CEC5D33E}" type="pres">
      <dgm:prSet presAssocID="{2F82463C-DFAD-41DF-AD98-38669D9EF1E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219D8C9-37B7-4D3A-BAAF-CE0322C44E15}" type="pres">
      <dgm:prSet presAssocID="{12CF1585-0F1D-4B3B-973F-4B345018473C}" presName="sibTrans" presStyleLbl="sibTrans1D1" presStyleIdx="7" presStyleCnt="8"/>
      <dgm:spPr/>
      <dgm:t>
        <a:bodyPr/>
        <a:lstStyle/>
        <a:p>
          <a:endParaRPr lang="fr-BE"/>
        </a:p>
      </dgm:t>
    </dgm:pt>
    <dgm:pt modelId="{D46C0649-D6C5-4994-9799-2161C6D3FCE5}" type="pres">
      <dgm:prSet presAssocID="{12CF1585-0F1D-4B3B-973F-4B345018473C}" presName="connectorText" presStyleLbl="sibTrans1D1" presStyleIdx="7" presStyleCnt="8"/>
      <dgm:spPr/>
      <dgm:t>
        <a:bodyPr/>
        <a:lstStyle/>
        <a:p>
          <a:endParaRPr lang="fr-BE"/>
        </a:p>
      </dgm:t>
    </dgm:pt>
    <dgm:pt modelId="{920F744B-D274-4C96-A06C-6FBE3539BB64}" type="pres">
      <dgm:prSet presAssocID="{6FF4842F-C86D-4968-BB0B-3A32A648AC0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CC826F1-DFF1-45F9-9003-BBDB9BEAAC54}" type="presOf" srcId="{22ABD198-186A-4E92-BC26-29807B36541B}" destId="{EE78F081-DBE3-486E-8140-EA12E70F9BE8}" srcOrd="0" destOrd="0" presId="urn:microsoft.com/office/officeart/2005/8/layout/bProcess3"/>
    <dgm:cxn modelId="{4A4905FB-B280-4882-8128-D52CB8C97963}" srcId="{EB9ADB32-240E-4DDA-92F6-F42190978EE4}" destId="{2F82463C-DFAD-41DF-AD98-38669D9EF1E3}" srcOrd="7" destOrd="0" parTransId="{AE11DE1D-B8D4-4E80-AA11-74862A03873B}" sibTransId="{12CF1585-0F1D-4B3B-973F-4B345018473C}"/>
    <dgm:cxn modelId="{97CF1C92-4BFC-4ED8-B001-2A45C4517F33}" srcId="{EB9ADB32-240E-4DDA-92F6-F42190978EE4}" destId="{AA2333E3-2605-4273-A118-13EF8F4D2990}" srcOrd="4" destOrd="0" parTransId="{469F8D29-C2E5-4854-AE02-796E98723BB3}" sibTransId="{D6269243-372D-40BB-AA1B-072E256197BA}"/>
    <dgm:cxn modelId="{926EFDD4-2DAB-4B7B-9870-654CA94554AC}" type="presOf" srcId="{29B65D74-9450-4748-B34F-3B52D8218665}" destId="{3A9485DC-9D19-4399-92D3-67F87E4E4A77}" srcOrd="0" destOrd="0" presId="urn:microsoft.com/office/officeart/2005/8/layout/bProcess3"/>
    <dgm:cxn modelId="{17764E97-8308-429F-B1B3-56C8738CBC7D}" type="presOf" srcId="{943A51AB-911D-4548-8DA0-552BED4D4B86}" destId="{9CC2877C-3E24-42CF-B3A8-9952873F04AC}" srcOrd="0" destOrd="0" presId="urn:microsoft.com/office/officeart/2005/8/layout/bProcess3"/>
    <dgm:cxn modelId="{6E0319D6-7DDB-437A-9760-EB3FBDFEBFFD}" type="presOf" srcId="{BAECA252-F81E-43FD-B7DE-D59467C4F264}" destId="{F2BC6C0D-ABF7-477A-861A-E9D05448D642}" srcOrd="1" destOrd="0" presId="urn:microsoft.com/office/officeart/2005/8/layout/bProcess3"/>
    <dgm:cxn modelId="{115A47F6-A6C9-45EA-ACF2-BEBB424E4CDF}" type="presOf" srcId="{D6269243-372D-40BB-AA1B-072E256197BA}" destId="{A7DA6DD4-83A6-4183-A536-414497362651}" srcOrd="0" destOrd="0" presId="urn:microsoft.com/office/officeart/2005/8/layout/bProcess3"/>
    <dgm:cxn modelId="{73A9533C-19D8-4B0B-AA7A-67D4BE809E58}" type="presOf" srcId="{83613979-3817-4CE7-9570-2CBAD0DA17F2}" destId="{D1B56BB1-AD58-41B3-8358-8E3AD2F800CE}" srcOrd="0" destOrd="0" presId="urn:microsoft.com/office/officeart/2005/8/layout/bProcess3"/>
    <dgm:cxn modelId="{06BA7D34-9653-4BB9-BDB1-B3E39E5A2FF9}" type="presOf" srcId="{943A51AB-911D-4548-8DA0-552BED4D4B86}" destId="{35B53FC9-85AF-41A4-AF31-F42733AF062A}" srcOrd="1" destOrd="0" presId="urn:microsoft.com/office/officeart/2005/8/layout/bProcess3"/>
    <dgm:cxn modelId="{1CA20CEC-4B28-4DBA-B35C-E31ADC6129DF}" type="presOf" srcId="{EB9ADB32-240E-4DDA-92F6-F42190978EE4}" destId="{99EDD5F8-D1B9-43B0-835B-8C02EE8E80FA}" srcOrd="0" destOrd="0" presId="urn:microsoft.com/office/officeart/2005/8/layout/bProcess3"/>
    <dgm:cxn modelId="{806EB407-0EE1-4230-9922-41FCC5B566D3}" srcId="{EB9ADB32-240E-4DDA-92F6-F42190978EE4}" destId="{260D5C35-C0BD-4288-AC01-E43871F80548}" srcOrd="3" destOrd="0" parTransId="{F7625F2F-A718-44B0-9BAB-465A3468D162}" sibTransId="{BAECA252-F81E-43FD-B7DE-D59467C4F264}"/>
    <dgm:cxn modelId="{9D918D6F-E5E6-4A3D-913C-367D90BF3B87}" srcId="{EB9ADB32-240E-4DDA-92F6-F42190978EE4}" destId="{FB989FF6-2A01-4498-8DA4-65EFF6699381}" srcOrd="6" destOrd="0" parTransId="{7B8E64C7-CF66-4DBF-BD7D-36427E3635E3}" sibTransId="{22ABD198-186A-4E92-BC26-29807B36541B}"/>
    <dgm:cxn modelId="{C34C9F2D-88FB-445C-BBD0-E86A74836892}" type="presOf" srcId="{12CF1585-0F1D-4B3B-973F-4B345018473C}" destId="{7219D8C9-37B7-4D3A-BAAF-CE0322C44E15}" srcOrd="0" destOrd="0" presId="urn:microsoft.com/office/officeart/2005/8/layout/bProcess3"/>
    <dgm:cxn modelId="{0795E2FD-6F0F-48F4-82EE-1324170D678F}" srcId="{EB9ADB32-240E-4DDA-92F6-F42190978EE4}" destId="{A883269A-D51D-4C21-BCE5-621442A63280}" srcOrd="5" destOrd="0" parTransId="{54C51FB0-BE4E-4C22-B472-CD671BC30B08}" sibTransId="{29B65D74-9450-4748-B34F-3B52D8218665}"/>
    <dgm:cxn modelId="{52F6CC28-77DB-4BA3-AD30-DCFD95BFC016}" srcId="{EB9ADB32-240E-4DDA-92F6-F42190978EE4}" destId="{5F6D68C0-CDAA-4334-9582-71CA1A2FDFF1}" srcOrd="1" destOrd="0" parTransId="{FD1ADC6B-A04F-4132-9B1E-F0B7202C230E}" sibTransId="{83613979-3817-4CE7-9570-2CBAD0DA17F2}"/>
    <dgm:cxn modelId="{BE833912-F145-436D-AB69-931F635BA45E}" type="presOf" srcId="{5F6D68C0-CDAA-4334-9582-71CA1A2FDFF1}" destId="{F5765EC8-14E3-4B88-836C-2D496A1F0C3B}" srcOrd="0" destOrd="0" presId="urn:microsoft.com/office/officeart/2005/8/layout/bProcess3"/>
    <dgm:cxn modelId="{896A3785-0888-4F32-9284-9508880BF512}" type="presOf" srcId="{A883269A-D51D-4C21-BCE5-621442A63280}" destId="{16DFAE1D-093C-46BC-A3F9-C5946435D853}" srcOrd="0" destOrd="0" presId="urn:microsoft.com/office/officeart/2005/8/layout/bProcess3"/>
    <dgm:cxn modelId="{976212E4-8284-4941-8EAA-5DB2CC87685F}" type="presOf" srcId="{83613979-3817-4CE7-9570-2CBAD0DA17F2}" destId="{99003BC4-3F96-4418-A1E7-4F4AD486079C}" srcOrd="1" destOrd="0" presId="urn:microsoft.com/office/officeart/2005/8/layout/bProcess3"/>
    <dgm:cxn modelId="{20B84C77-48D7-4209-8F15-219F0553F08B}" type="presOf" srcId="{FBC7E753-5462-4D3B-A0C3-7E0723E075A1}" destId="{D9D6F203-5392-4E5D-B2B5-E80A41496CF2}" srcOrd="1" destOrd="0" presId="urn:microsoft.com/office/officeart/2005/8/layout/bProcess3"/>
    <dgm:cxn modelId="{4C6821E2-26C5-4555-9763-F7F3A3BB3EF3}" type="presOf" srcId="{D6269243-372D-40BB-AA1B-072E256197BA}" destId="{F72BB832-3A3C-4F3F-ADC5-FEDA0BD046D5}" srcOrd="1" destOrd="0" presId="urn:microsoft.com/office/officeart/2005/8/layout/bProcess3"/>
    <dgm:cxn modelId="{A6E729F6-7D2C-43AA-8236-A4703859CFD1}" type="presOf" srcId="{22ABD198-186A-4E92-BC26-29807B36541B}" destId="{863CB10C-4762-45B3-9207-2818E6DF67FB}" srcOrd="1" destOrd="0" presId="urn:microsoft.com/office/officeart/2005/8/layout/bProcess3"/>
    <dgm:cxn modelId="{48CBD24D-C1ED-42FB-B22E-B17B721C40EB}" type="presOf" srcId="{6FF4842F-C86D-4968-BB0B-3A32A648AC02}" destId="{920F744B-D274-4C96-A06C-6FBE3539BB64}" srcOrd="0" destOrd="0" presId="urn:microsoft.com/office/officeart/2005/8/layout/bProcess3"/>
    <dgm:cxn modelId="{DBA81428-0C31-4FFD-B7EE-D20D11A963E1}" type="presOf" srcId="{12CF1585-0F1D-4B3B-973F-4B345018473C}" destId="{D46C0649-D6C5-4994-9799-2161C6D3FCE5}" srcOrd="1" destOrd="0" presId="urn:microsoft.com/office/officeart/2005/8/layout/bProcess3"/>
    <dgm:cxn modelId="{5F6E9B6E-A698-45B8-9DC8-82710B153A10}" srcId="{EB9ADB32-240E-4DDA-92F6-F42190978EE4}" destId="{6FF4842F-C86D-4968-BB0B-3A32A648AC02}" srcOrd="8" destOrd="0" parTransId="{90B6F04E-2A56-4867-9BC2-EDB2496DA172}" sibTransId="{8CF8F799-32CC-484D-BC47-0E1696FF1326}"/>
    <dgm:cxn modelId="{97CF28EF-A606-4C62-886E-86BB9FE73ED2}" type="presOf" srcId="{FBC7E753-5462-4D3B-A0C3-7E0723E075A1}" destId="{984AD8DD-9232-48A8-A5B0-B435A361E49B}" srcOrd="0" destOrd="0" presId="urn:microsoft.com/office/officeart/2005/8/layout/bProcess3"/>
    <dgm:cxn modelId="{31738D20-670A-4FD1-A5FA-8A5074EB5EAB}" type="presOf" srcId="{FB989FF6-2A01-4498-8DA4-65EFF6699381}" destId="{A11BE2D1-4F4B-4747-BF68-FF536B1B2D88}" srcOrd="0" destOrd="0" presId="urn:microsoft.com/office/officeart/2005/8/layout/bProcess3"/>
    <dgm:cxn modelId="{1001D90F-01C4-4708-968E-38D79A0F59DC}" srcId="{EB9ADB32-240E-4DDA-92F6-F42190978EE4}" destId="{F9E98CC3-7EB8-4AE3-91FF-E59265F12A18}" srcOrd="0" destOrd="0" parTransId="{0635EB01-2CB7-440E-95A4-5F8D9F3A50B0}" sibTransId="{943A51AB-911D-4548-8DA0-552BED4D4B86}"/>
    <dgm:cxn modelId="{57B60238-DF23-4DFA-9D12-25F65745E34B}" type="presOf" srcId="{AA2333E3-2605-4273-A118-13EF8F4D2990}" destId="{C4731290-4408-403D-A875-45485CA5F0FB}" srcOrd="0" destOrd="0" presId="urn:microsoft.com/office/officeart/2005/8/layout/bProcess3"/>
    <dgm:cxn modelId="{143534C3-6212-405F-88D2-5F62E09C07CF}" srcId="{EB9ADB32-240E-4DDA-92F6-F42190978EE4}" destId="{73967CE1-86C1-4FD0-AB96-C93FE63844DC}" srcOrd="2" destOrd="0" parTransId="{26162EA3-9FD2-4BFF-B079-DFDE0DDB93DF}" sibTransId="{FBC7E753-5462-4D3B-A0C3-7E0723E075A1}"/>
    <dgm:cxn modelId="{CB3FC23B-3BBC-447B-B191-31779C0A243C}" type="presOf" srcId="{2F82463C-DFAD-41DF-AD98-38669D9EF1E3}" destId="{8E5FA6BC-95FA-451B-A45B-B128CEC5D33E}" srcOrd="0" destOrd="0" presId="urn:microsoft.com/office/officeart/2005/8/layout/bProcess3"/>
    <dgm:cxn modelId="{A907169E-8A67-43D3-8425-374AA81C573C}" type="presOf" srcId="{BAECA252-F81E-43FD-B7DE-D59467C4F264}" destId="{582DBB0B-11C8-4058-A4FE-3962C756DE0B}" srcOrd="0" destOrd="0" presId="urn:microsoft.com/office/officeart/2005/8/layout/bProcess3"/>
    <dgm:cxn modelId="{B58061D0-747A-40C6-B399-541AB5C85D5E}" type="presOf" srcId="{29B65D74-9450-4748-B34F-3B52D8218665}" destId="{03ECFDEE-E934-48BC-83F3-74672E424E3C}" srcOrd="1" destOrd="0" presId="urn:microsoft.com/office/officeart/2005/8/layout/bProcess3"/>
    <dgm:cxn modelId="{E03E3B74-8A2C-43C3-ACE6-A4116F93B78A}" type="presOf" srcId="{F9E98CC3-7EB8-4AE3-91FF-E59265F12A18}" destId="{AED6E682-490E-4940-A4B5-1B18291A4499}" srcOrd="0" destOrd="0" presId="urn:microsoft.com/office/officeart/2005/8/layout/bProcess3"/>
    <dgm:cxn modelId="{50FEE0E5-56C6-4FCF-A1B2-EEBC31C6DFA3}" type="presOf" srcId="{260D5C35-C0BD-4288-AC01-E43871F80548}" destId="{30843D15-0DB3-4FED-BA90-D035E50AB348}" srcOrd="0" destOrd="0" presId="urn:microsoft.com/office/officeart/2005/8/layout/bProcess3"/>
    <dgm:cxn modelId="{44F11B86-1D6D-42B1-9513-094F95504427}" type="presOf" srcId="{73967CE1-86C1-4FD0-AB96-C93FE63844DC}" destId="{B207B76F-D3B0-4AC8-841F-091F237F4371}" srcOrd="0" destOrd="0" presId="urn:microsoft.com/office/officeart/2005/8/layout/bProcess3"/>
    <dgm:cxn modelId="{8C5F6D3A-609A-4CF5-9E8F-67C58769D523}" type="presParOf" srcId="{99EDD5F8-D1B9-43B0-835B-8C02EE8E80FA}" destId="{AED6E682-490E-4940-A4B5-1B18291A4499}" srcOrd="0" destOrd="0" presId="urn:microsoft.com/office/officeart/2005/8/layout/bProcess3"/>
    <dgm:cxn modelId="{1485F606-49D4-4754-B4AE-678008417257}" type="presParOf" srcId="{99EDD5F8-D1B9-43B0-835B-8C02EE8E80FA}" destId="{9CC2877C-3E24-42CF-B3A8-9952873F04AC}" srcOrd="1" destOrd="0" presId="urn:microsoft.com/office/officeart/2005/8/layout/bProcess3"/>
    <dgm:cxn modelId="{E6EFC504-375A-4FEA-A557-4288444696CB}" type="presParOf" srcId="{9CC2877C-3E24-42CF-B3A8-9952873F04AC}" destId="{35B53FC9-85AF-41A4-AF31-F42733AF062A}" srcOrd="0" destOrd="0" presId="urn:microsoft.com/office/officeart/2005/8/layout/bProcess3"/>
    <dgm:cxn modelId="{4A3E5C64-67F9-4C82-B12A-7A96020F6D8D}" type="presParOf" srcId="{99EDD5F8-D1B9-43B0-835B-8C02EE8E80FA}" destId="{F5765EC8-14E3-4B88-836C-2D496A1F0C3B}" srcOrd="2" destOrd="0" presId="urn:microsoft.com/office/officeart/2005/8/layout/bProcess3"/>
    <dgm:cxn modelId="{8222E04F-7D75-46A2-B482-CB10FC784B18}" type="presParOf" srcId="{99EDD5F8-D1B9-43B0-835B-8C02EE8E80FA}" destId="{D1B56BB1-AD58-41B3-8358-8E3AD2F800CE}" srcOrd="3" destOrd="0" presId="urn:microsoft.com/office/officeart/2005/8/layout/bProcess3"/>
    <dgm:cxn modelId="{B7FDFBC3-A303-4544-B3C6-43073CA5C0D4}" type="presParOf" srcId="{D1B56BB1-AD58-41B3-8358-8E3AD2F800CE}" destId="{99003BC4-3F96-4418-A1E7-4F4AD486079C}" srcOrd="0" destOrd="0" presId="urn:microsoft.com/office/officeart/2005/8/layout/bProcess3"/>
    <dgm:cxn modelId="{7AB3F0DD-DF70-4038-A17B-1697F5CF8F5B}" type="presParOf" srcId="{99EDD5F8-D1B9-43B0-835B-8C02EE8E80FA}" destId="{B207B76F-D3B0-4AC8-841F-091F237F4371}" srcOrd="4" destOrd="0" presId="urn:microsoft.com/office/officeart/2005/8/layout/bProcess3"/>
    <dgm:cxn modelId="{400ABCEB-2A0D-4D61-BBC3-AE489A770ADC}" type="presParOf" srcId="{99EDD5F8-D1B9-43B0-835B-8C02EE8E80FA}" destId="{984AD8DD-9232-48A8-A5B0-B435A361E49B}" srcOrd="5" destOrd="0" presId="urn:microsoft.com/office/officeart/2005/8/layout/bProcess3"/>
    <dgm:cxn modelId="{8338FC93-6D6D-4C0B-B8B7-225BEA25DDDF}" type="presParOf" srcId="{984AD8DD-9232-48A8-A5B0-B435A361E49B}" destId="{D9D6F203-5392-4E5D-B2B5-E80A41496CF2}" srcOrd="0" destOrd="0" presId="urn:microsoft.com/office/officeart/2005/8/layout/bProcess3"/>
    <dgm:cxn modelId="{A1873BA3-F187-43C0-8747-5F9C33209E45}" type="presParOf" srcId="{99EDD5F8-D1B9-43B0-835B-8C02EE8E80FA}" destId="{30843D15-0DB3-4FED-BA90-D035E50AB348}" srcOrd="6" destOrd="0" presId="urn:microsoft.com/office/officeart/2005/8/layout/bProcess3"/>
    <dgm:cxn modelId="{95056351-541B-49BF-91E0-3B4200A6302F}" type="presParOf" srcId="{99EDD5F8-D1B9-43B0-835B-8C02EE8E80FA}" destId="{582DBB0B-11C8-4058-A4FE-3962C756DE0B}" srcOrd="7" destOrd="0" presId="urn:microsoft.com/office/officeart/2005/8/layout/bProcess3"/>
    <dgm:cxn modelId="{CF46C548-6698-46F1-877E-D12DF12A01C9}" type="presParOf" srcId="{582DBB0B-11C8-4058-A4FE-3962C756DE0B}" destId="{F2BC6C0D-ABF7-477A-861A-E9D05448D642}" srcOrd="0" destOrd="0" presId="urn:microsoft.com/office/officeart/2005/8/layout/bProcess3"/>
    <dgm:cxn modelId="{F283CE76-D2EF-402A-BF36-BD9C3BC528CE}" type="presParOf" srcId="{99EDD5F8-D1B9-43B0-835B-8C02EE8E80FA}" destId="{C4731290-4408-403D-A875-45485CA5F0FB}" srcOrd="8" destOrd="0" presId="urn:microsoft.com/office/officeart/2005/8/layout/bProcess3"/>
    <dgm:cxn modelId="{FCCE706B-0C0D-47F4-AD3B-E08CD77FA3AA}" type="presParOf" srcId="{99EDD5F8-D1B9-43B0-835B-8C02EE8E80FA}" destId="{A7DA6DD4-83A6-4183-A536-414497362651}" srcOrd="9" destOrd="0" presId="urn:microsoft.com/office/officeart/2005/8/layout/bProcess3"/>
    <dgm:cxn modelId="{ACF87B99-0BFE-4176-A281-D84810C1B873}" type="presParOf" srcId="{A7DA6DD4-83A6-4183-A536-414497362651}" destId="{F72BB832-3A3C-4F3F-ADC5-FEDA0BD046D5}" srcOrd="0" destOrd="0" presId="urn:microsoft.com/office/officeart/2005/8/layout/bProcess3"/>
    <dgm:cxn modelId="{498BC06F-7DCA-4B6D-9E19-F878E1E1AA2F}" type="presParOf" srcId="{99EDD5F8-D1B9-43B0-835B-8C02EE8E80FA}" destId="{16DFAE1D-093C-46BC-A3F9-C5946435D853}" srcOrd="10" destOrd="0" presId="urn:microsoft.com/office/officeart/2005/8/layout/bProcess3"/>
    <dgm:cxn modelId="{3902796B-CC22-4DA4-AE10-20261511CD3A}" type="presParOf" srcId="{99EDD5F8-D1B9-43B0-835B-8C02EE8E80FA}" destId="{3A9485DC-9D19-4399-92D3-67F87E4E4A77}" srcOrd="11" destOrd="0" presId="urn:microsoft.com/office/officeart/2005/8/layout/bProcess3"/>
    <dgm:cxn modelId="{B6654155-56C3-4173-9D7E-68B8A34D94DE}" type="presParOf" srcId="{3A9485DC-9D19-4399-92D3-67F87E4E4A77}" destId="{03ECFDEE-E934-48BC-83F3-74672E424E3C}" srcOrd="0" destOrd="0" presId="urn:microsoft.com/office/officeart/2005/8/layout/bProcess3"/>
    <dgm:cxn modelId="{17312D2F-D893-44E1-BC80-12717965362A}" type="presParOf" srcId="{99EDD5F8-D1B9-43B0-835B-8C02EE8E80FA}" destId="{A11BE2D1-4F4B-4747-BF68-FF536B1B2D88}" srcOrd="12" destOrd="0" presId="urn:microsoft.com/office/officeart/2005/8/layout/bProcess3"/>
    <dgm:cxn modelId="{DD3F792B-29E0-408E-879F-AF1A308F5C25}" type="presParOf" srcId="{99EDD5F8-D1B9-43B0-835B-8C02EE8E80FA}" destId="{EE78F081-DBE3-486E-8140-EA12E70F9BE8}" srcOrd="13" destOrd="0" presId="urn:microsoft.com/office/officeart/2005/8/layout/bProcess3"/>
    <dgm:cxn modelId="{2E130B73-D00C-46D3-86B8-BFCCA77A44B1}" type="presParOf" srcId="{EE78F081-DBE3-486E-8140-EA12E70F9BE8}" destId="{863CB10C-4762-45B3-9207-2818E6DF67FB}" srcOrd="0" destOrd="0" presId="urn:microsoft.com/office/officeart/2005/8/layout/bProcess3"/>
    <dgm:cxn modelId="{6AC200D6-3333-4582-B417-F35850CCC54C}" type="presParOf" srcId="{99EDD5F8-D1B9-43B0-835B-8C02EE8E80FA}" destId="{8E5FA6BC-95FA-451B-A45B-B128CEC5D33E}" srcOrd="14" destOrd="0" presId="urn:microsoft.com/office/officeart/2005/8/layout/bProcess3"/>
    <dgm:cxn modelId="{0FCCBC4C-C284-4289-8787-5ED3A3179C1A}" type="presParOf" srcId="{99EDD5F8-D1B9-43B0-835B-8C02EE8E80FA}" destId="{7219D8C9-37B7-4D3A-BAAF-CE0322C44E15}" srcOrd="15" destOrd="0" presId="urn:microsoft.com/office/officeart/2005/8/layout/bProcess3"/>
    <dgm:cxn modelId="{562C88F9-4BBB-4BB8-B75F-C117E78D381C}" type="presParOf" srcId="{7219D8C9-37B7-4D3A-BAAF-CE0322C44E15}" destId="{D46C0649-D6C5-4994-9799-2161C6D3FCE5}" srcOrd="0" destOrd="0" presId="urn:microsoft.com/office/officeart/2005/8/layout/bProcess3"/>
    <dgm:cxn modelId="{9C4303F0-7DDE-4624-A837-5518CA5A13CF}" type="presParOf" srcId="{99EDD5F8-D1B9-43B0-835B-8C02EE8E80FA}" destId="{920F744B-D274-4C96-A06C-6FBE3539BB6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6A80-F42C-4379-8F3A-910A5A7AECF1}" type="datetimeFigureOut">
              <a:rPr lang="fr-BE" smtClean="0"/>
              <a:t>29/05/2022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15F3-1940-45D7-9BD6-436FE52939A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203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FF9FB-DBC9-49BA-ADFB-CEB8DD33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643A39-A4CB-4B58-BD58-814C8A4CB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CC899-AA77-4118-839E-9C015CFF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9552-1586-408E-8532-A344A4BB9A33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C1DF9A-742C-4D5E-96C6-B49695F5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81CB2C-F998-4FE2-A474-200DEFB7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200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B46C1-A89C-4F61-8AF3-424711F6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2BD11E-1F36-46F8-B62F-4A2B96E2C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FBCC40-06CA-4DBC-8FC2-E923D0CF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4D1A-1537-4E79-9A3B-D8D70FC1F346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D45BFE-2662-4D19-BCEE-D0F7070A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445723-311E-4783-B2FC-48DB44BE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8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23C42C-BE11-4D3F-8941-E7DE785BF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5C319B-86B8-4B79-889D-C3EAB9386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1EF8F6-3242-4D5A-9BDB-AC921C3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DA5C-E199-479E-8090-8E263CE79747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DF3285-E9D4-4B3C-85CA-4ED91DE3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174CF3-F567-4ACD-B8C6-CB787655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43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B0A43-79CC-4965-8D30-654212A0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4D5D82-CF6E-4D03-B668-976CE3B5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409408-9D68-4D86-8E6F-0101E8F4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1C7B-115E-4594-A869-7CB10755CA93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43626-E09D-4A05-8CD1-F74B14B0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DBE29F-92E2-4CBD-AF4E-9C1B0772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7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01B13-5437-45D4-9F29-F5D3E374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E33965-D75D-4CC6-B2A2-2A4749A1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FE0EE-F4D1-4EE8-B5DC-E10E56E4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2FE5-64EA-44DB-9B3F-6290F77C7763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99820B-73A2-4565-8626-B0F53696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833E8F-DDF6-49B2-8B58-655FAE49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0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93188-F1B4-45D7-A9BE-CCB18489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3DDD79-BBD3-456F-8C71-FE7FCF3E2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B495BB-92C4-402D-925F-1C5D2651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3F2027-702D-4511-B0C2-0799BB71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54BA-B385-4CCC-828A-7239DAECD11C}" type="datetime1">
              <a:rPr lang="nl-BE" smtClean="0"/>
              <a:t>29/05/2022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467EB0-BFD6-494E-A092-59D532E2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1901D6-ED5D-4D02-B1F1-4F5084EA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54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AA8BD-4E2B-46A1-ABD1-DB7AD92C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B5BF0B-CDE7-4CF6-97F7-4AD3E956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BCB3E1-4047-4B7D-8F7B-EFA17673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2DAC20-4A50-423A-B33D-DCA874B21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C3E4CF-6F11-427C-BA42-779BBA168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4F7AE4-857B-4005-8539-182EBDA6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77B2-7C7E-4156-94EF-570DFCBD0581}" type="datetime1">
              <a:rPr lang="nl-BE" smtClean="0"/>
              <a:t>29/05/2022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778AE0-CE08-4323-B743-5D052509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5B3428-05B4-49A2-B128-06D1909C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87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AF6A80-B454-4E7D-AB43-D0DCF26F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ED00AC-BBBC-4267-A50B-09DAAB52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0FB-CB0E-4F5D-8C18-2BAD1E065681}" type="datetime1">
              <a:rPr lang="nl-BE" smtClean="0"/>
              <a:t>29/05/2022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3A9025-250D-4EC5-99F4-94229E8A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2555E3-5C7D-4AF5-A09E-CB2BA23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2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5344F9-8A92-4EE3-8A6B-004BB94B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A57-516B-4A4F-9DAE-A4A074DC39E7}" type="datetime1">
              <a:rPr lang="nl-BE" smtClean="0"/>
              <a:t>29/05/2022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A88141-1F7D-43B2-85D9-23A2C357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3025E2-6DC5-404C-B884-3692E1EA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023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BCF7C-458F-4F80-BC59-1C7DF7A6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D1EF04-C312-4E35-ABB3-941A4838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2C4929-5B0A-48DD-A785-6A2EAF118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8A59D2-3C10-4199-AAC0-31330A20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5042-65D6-4F00-BCC2-A1DE2F15B64E}" type="datetime1">
              <a:rPr lang="nl-BE" smtClean="0"/>
              <a:t>29/05/2022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0131FB-C244-4933-B38D-6EC224EF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81A697-F00B-46DF-AAFF-BC07E703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81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841B0D-D417-48F8-8049-D2E33748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677ED0-63C6-4967-8F0A-BF0BA8CCD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B1B7EA-B137-402E-82CD-244E7B42B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6B64FA-54E2-49BE-87DB-5C948619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415D-1F8A-4E4B-A839-BBD934B59C84}" type="datetime1">
              <a:rPr lang="nl-BE" smtClean="0"/>
              <a:t>29/05/2022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5FB41B-3719-436D-8630-ED25FBF3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B51881-EB79-414A-BD2C-43CE2472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195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B21A96-15AF-4098-A11D-0C20D9D9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036812-69F1-4889-A364-A6D83710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3FF58B-6A22-41EA-B47C-C2E9AB186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0A55-F3B3-464C-B0A5-F692732E1B5B}" type="datetime1">
              <a:rPr lang="nl-BE" smtClean="0"/>
              <a:t>29/05/2022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CA95E0-C03F-48DA-BBFE-CF0F4007F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7BD888-7A76-4F55-A9F2-03C9DD3FE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8843-57B1-4971-A7B9-F6E66B6E2A3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7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7283A2FE-6D62-4101-9EB5-9D720B1C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29402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D5CE89-65AD-4C59-A679-B43B9E0B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8" y="1369470"/>
            <a:ext cx="7934309" cy="1593935"/>
          </a:xfrm>
        </p:spPr>
        <p:txBody>
          <a:bodyPr anchor="b">
            <a:noAutofit/>
          </a:bodyPr>
          <a:lstStyle/>
          <a:p>
            <a:pPr algn="l"/>
            <a:r>
              <a:rPr lang="fr-FR" b="1" dirty="0">
                <a:solidFill>
                  <a:srgbClr val="900020"/>
                </a:solidFill>
              </a:rPr>
              <a:t>Quel avenir pour </a:t>
            </a:r>
            <a:br>
              <a:rPr lang="fr-FR" b="1" dirty="0">
                <a:solidFill>
                  <a:srgbClr val="900020"/>
                </a:solidFill>
              </a:rPr>
            </a:br>
            <a:r>
              <a:rPr lang="fr-FR" b="1" dirty="0">
                <a:solidFill>
                  <a:srgbClr val="900020"/>
                </a:solidFill>
              </a:rPr>
              <a:t>l’avenue de Tervueren ?</a:t>
            </a:r>
            <a:endParaRPr lang="nl-BE" b="1" dirty="0">
              <a:solidFill>
                <a:srgbClr val="90002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BBE08FE-DA86-4C4E-90F3-3477FB5E8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4782945"/>
            <a:ext cx="4474030" cy="1064742"/>
          </a:xfrm>
        </p:spPr>
        <p:txBody>
          <a:bodyPr>
            <a:noAutofit/>
          </a:bodyPr>
          <a:lstStyle/>
          <a:p>
            <a:pPr algn="l"/>
            <a:r>
              <a:rPr lang="fr-BE" dirty="0"/>
              <a:t>30 mai 2022</a:t>
            </a:r>
            <a:endParaRPr lang="nl-B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B2054A0-A319-4343-96D8-59EFF0599221}"/>
              </a:ext>
            </a:extLst>
          </p:cNvPr>
          <p:cNvSpPr/>
          <p:nvPr/>
        </p:nvSpPr>
        <p:spPr>
          <a:xfrm>
            <a:off x="295275" y="438150"/>
            <a:ext cx="1109663" cy="5095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BBE08FE-DA86-4C4E-90F3-3477FB5E855F}"/>
              </a:ext>
            </a:extLst>
          </p:cNvPr>
          <p:cNvSpPr txBox="1">
            <a:spLocks/>
          </p:cNvSpPr>
          <p:nvPr/>
        </p:nvSpPr>
        <p:spPr>
          <a:xfrm>
            <a:off x="452454" y="3139155"/>
            <a:ext cx="6923345" cy="1799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dirty="0"/>
              <a:t>Soirée des riverains</a:t>
            </a:r>
          </a:p>
          <a:p>
            <a:pPr algn="l"/>
            <a:r>
              <a:rPr lang="fr-BE" sz="3200" dirty="0"/>
              <a:t>Comité Tervueren-Montgomery</a:t>
            </a:r>
          </a:p>
          <a:p>
            <a:pPr algn="l"/>
            <a:endParaRPr lang="nl-BE" sz="3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83B2797-BD8F-4C1D-9212-0FA9F573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94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1199382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 QUELS SONT LES ELEMENTS POSITIFS DE LA NOS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2211342"/>
            <a:ext cx="10515600" cy="3187376"/>
          </a:xfrm>
        </p:spPr>
        <p:txBody>
          <a:bodyPr>
            <a:normAutofit/>
          </a:bodyPr>
          <a:lstStyle/>
          <a:p>
            <a:pPr marL="685800" indent="-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AutoNum type="alphaLcParenR"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volonté d’enfin créer le "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CHAÎNON MANQUANT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de la piste cyclable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b="1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  REDUCTION DU BRUIT  </a:t>
            </a:r>
            <a:r>
              <a:rPr lang="fr-BE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apaisement du trafic également sur les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voies centrales même s’il semble que BM ne l'a pas fait exprès …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SOUS RESERVE DES REPORTS DE TRAFIC E40 &amp; HERRMANN-DEBROUX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volonté de sécurisation usagers à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MERODE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b="1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0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4AF2E42-33B0-4179-846D-0D7D0735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75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48" y="1816930"/>
            <a:ext cx="6087756" cy="33397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500" b="1" strike="noStrike" kern="1200" baseline="0" dirty="0">
                <a:solidFill>
                  <a:srgbClr val="38D7B7"/>
                </a:solidFill>
                <a:latin typeface="+mj-lt"/>
                <a:ea typeface="+mj-ea"/>
                <a:cs typeface="+mj-cs"/>
              </a:rPr>
              <a:t>POURQUOI </a:t>
            </a:r>
            <a:r>
              <a:rPr lang="en-US" sz="4500" b="1" strike="noStrike" kern="1200" baseline="0" dirty="0" err="1">
                <a:solidFill>
                  <a:srgbClr val="38D7B7"/>
                </a:solidFill>
                <a:latin typeface="+mj-lt"/>
                <a:ea typeface="+mj-ea"/>
                <a:cs typeface="+mj-cs"/>
              </a:rPr>
              <a:t>avoir</a:t>
            </a:r>
            <a:r>
              <a:rPr lang="en-US" sz="4500" b="1" strike="noStrike" kern="1200" baseline="0" dirty="0">
                <a:solidFill>
                  <a:srgbClr val="38D7B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b="1" strike="noStrike" kern="1200" baseline="0" dirty="0" err="1">
                <a:solidFill>
                  <a:srgbClr val="38D7B7"/>
                </a:solidFill>
                <a:latin typeface="+mj-lt"/>
                <a:ea typeface="+mj-ea"/>
                <a:cs typeface="+mj-cs"/>
              </a:rPr>
              <a:t>dissimulé</a:t>
            </a:r>
            <a:r>
              <a:rPr lang="en-US" sz="4500" b="1" strike="noStrike" kern="1200" baseline="0" dirty="0">
                <a:solidFill>
                  <a:srgbClr val="38D7B7"/>
                </a:solidFill>
                <a:latin typeface="+mj-lt"/>
                <a:ea typeface="+mj-ea"/>
                <a:cs typeface="+mj-cs"/>
              </a:rPr>
              <a:t> la NOS de </a:t>
            </a:r>
            <a:r>
              <a:rPr lang="en-US" sz="4500" b="1" strike="noStrike" kern="1200" baseline="0" dirty="0" err="1">
                <a:solidFill>
                  <a:srgbClr val="38D7B7"/>
                </a:solidFill>
                <a:latin typeface="+mj-lt"/>
                <a:ea typeface="+mj-ea"/>
                <a:cs typeface="+mj-cs"/>
              </a:rPr>
              <a:t>novembre</a:t>
            </a:r>
            <a:r>
              <a:rPr lang="en-US" sz="4500" b="1" strike="noStrike" kern="1200" baseline="0" dirty="0">
                <a:solidFill>
                  <a:srgbClr val="38D7B7"/>
                </a:solidFill>
                <a:latin typeface="+mj-lt"/>
                <a:ea typeface="+mj-ea"/>
                <a:cs typeface="+mj-cs"/>
              </a:rPr>
              <a:t> 2020 aux communes et aux </a:t>
            </a:r>
            <a:r>
              <a:rPr lang="en-US" sz="4500" b="1" strike="noStrike" kern="1200" baseline="0" dirty="0" err="1">
                <a:solidFill>
                  <a:srgbClr val="38D7B7"/>
                </a:solidFill>
                <a:latin typeface="+mj-lt"/>
                <a:ea typeface="+mj-ea"/>
                <a:cs typeface="+mj-cs"/>
              </a:rPr>
              <a:t>riverains</a:t>
            </a:r>
            <a:r>
              <a:rPr lang="en-US" sz="4500" b="1" strike="noStrike" kern="1200" baseline="0" dirty="0">
                <a:solidFill>
                  <a:srgbClr val="38D7B7"/>
                </a:solidFill>
                <a:latin typeface="+mj-lt"/>
                <a:ea typeface="+mj-ea"/>
                <a:cs typeface="+mj-cs"/>
              </a:rPr>
              <a:t> ?</a:t>
            </a:r>
            <a:endParaRPr lang="en-US" sz="4500" b="1" kern="1200" dirty="0">
              <a:solidFill>
                <a:srgbClr val="38D7B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3849460-77CC-43FB-BE27-51DEE9BA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25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753494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CONCLUSIONS : ABSENCE DE TRANSPARENCE &amp; DE LOYAUTÉ</a:t>
            </a:r>
            <a:b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</a:br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À LA BASE DE FORTES TENSIONS &amp; DE RETARDS IMPORTANTS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656015"/>
            <a:ext cx="10515600" cy="5123175"/>
          </a:xfrm>
        </p:spPr>
        <p:txBody>
          <a:bodyPr>
            <a:normAutofit/>
          </a:bodyPr>
          <a:lstStyle/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RESPECT DU CALENDRIER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réaménagement de l'avenue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boulevard urbain car Ministre et BM s'appuient sur la NOS qui a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OBJECTIFS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indent="-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AVOUE :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installation de pistes cyclables "sécurisées - bidirectionnelles"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2 côtés dans des quartiers résidentiels disposant de commerces de destination pour un trafic cycliste rapide de transit ... </a:t>
            </a:r>
          </a:p>
          <a:p>
            <a:pPr marL="685800" indent="-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CACHE : 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d'un maximum de parkings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(proche des 100% si possible)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b="1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b="1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9FAFCB18-D3C5-4B80-85C1-5FF36FDE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12</a:t>
            </a:fld>
            <a:endParaRPr lang="nl-BE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997870C-B0A2-443B-B6FB-9FB446B7B59D}"/>
              </a:ext>
            </a:extLst>
          </p:cNvPr>
          <p:cNvSpPr txBox="1">
            <a:spLocks/>
          </p:cNvSpPr>
          <p:nvPr/>
        </p:nvSpPr>
        <p:spPr>
          <a:xfrm>
            <a:off x="731322" y="4017401"/>
            <a:ext cx="10515600" cy="2042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 QUE 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bidirectionnelle cycliste en milieu dense urbain est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contraire à la sécurité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RER vélo = trafic de transit dense non conforme à la création de quartiers             apaisés dans les latérales préconisé par </a:t>
            </a:r>
            <a:r>
              <a:rPr lang="fr-FR" sz="2200" b="1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GoodMove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éliminant le trafic de transit 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fr-FR" sz="24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EST-CE NORMAL ?</a:t>
            </a:r>
          </a:p>
        </p:txBody>
      </p:sp>
    </p:spTree>
    <p:extLst>
      <p:ext uri="{BB962C8B-B14F-4D97-AF65-F5344CB8AC3E}">
        <p14:creationId xmlns:p14="http://schemas.microsoft.com/office/powerpoint/2010/main" val="109702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84" y="3466986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QUEL AVENIR POUR L'AVENUE DE TERVUEREN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 txBox="1">
            <a:spLocks/>
          </p:cNvSpPr>
          <p:nvPr/>
        </p:nvSpPr>
        <p:spPr>
          <a:xfrm>
            <a:off x="731322" y="3988997"/>
            <a:ext cx="10515600" cy="2255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Riverains et Communes préoccupés de la sécurité tous modes confondus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Riverains sont eux-mêmes très souvent AUSSI cyclistes et connaissent les lieux mieux que les auteurs de la NOS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Riverains et Communes ont des propositions alternatives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4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Pourrait-on enfin les écouter et les intégrer dans la réflexion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BFF520B8-7A65-4697-89BD-EF7E0D74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13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B52D90B-1573-47AA-85C0-1BAF8AF2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84" y="606408"/>
            <a:ext cx="9970016" cy="4351338"/>
          </a:xfrm>
        </p:spPr>
        <p:txBody>
          <a:bodyPr/>
          <a:lstStyle/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 :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PETITION de 1.400 signatures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"pour une vision et un développement global, </a:t>
            </a:r>
            <a:b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concerté et harmonieux de l'avenue"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déjà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SOMMATIONS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obtenir les plans &amp; le dossier administratif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11/2021 :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1040 se substitue à la RBC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(car rien n'a été fait pendant 2 années)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06/2022 :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1150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à nouveau des plans profitant de la piste cyclable pour supprimer parkings en épi </a:t>
            </a: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(dans un quartier déjà saturé BRAT et sans réelles mesures compensatoires)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 que 1150 a un projet de piste cyclable unidirectionnelle sans suppression des parkings ?</a:t>
            </a:r>
          </a:p>
        </p:txBody>
      </p:sp>
    </p:spTree>
    <p:extLst>
      <p:ext uri="{BB962C8B-B14F-4D97-AF65-F5344CB8AC3E}">
        <p14:creationId xmlns:p14="http://schemas.microsoft.com/office/powerpoint/2010/main" val="173298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7" y="340634"/>
            <a:ext cx="10509807" cy="5394735"/>
          </a:xfr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 txBox="1">
            <a:spLocks/>
          </p:cNvSpPr>
          <p:nvPr/>
        </p:nvSpPr>
        <p:spPr>
          <a:xfrm>
            <a:off x="981678" y="5624185"/>
            <a:ext cx="10515600" cy="1159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ts val="2000"/>
              </a:lnSpc>
              <a:spcBef>
                <a:spcPts val="0"/>
              </a:spcBef>
            </a:pP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quartiers apaisés dans les latérales (</a:t>
            </a:r>
            <a:r>
              <a:rPr lang="fr-FR" sz="18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GoodMove</a:t>
            </a: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en éliminant le trafic de transit en transférant le RER vélo en partie centrale</a:t>
            </a:r>
          </a:p>
          <a:p>
            <a:pPr marL="457200">
              <a:lnSpc>
                <a:spcPts val="2000"/>
              </a:lnSpc>
              <a:spcBef>
                <a:spcPts val="0"/>
              </a:spcBef>
            </a:pP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coupe 1040 transposée "autant que possible" à 1150 avec maintien du nombre de parking en surface</a:t>
            </a:r>
          </a:p>
          <a:p>
            <a:pPr marL="457200">
              <a:lnSpc>
                <a:spcPts val="2000"/>
              </a:lnSpc>
              <a:spcBef>
                <a:spcPts val="0"/>
              </a:spcBef>
            </a:pP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report de trafic de l’E40 et de </a:t>
            </a:r>
            <a:r>
              <a:rPr lang="fr-FR" sz="18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Herrmann-Debroux</a:t>
            </a: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(garantir la fluidité)</a:t>
            </a:r>
          </a:p>
          <a:p>
            <a:pPr marL="457200">
              <a:lnSpc>
                <a:spcPts val="2000"/>
              </a:lnSpc>
              <a:spcBef>
                <a:spcPts val="0"/>
              </a:spcBef>
            </a:pPr>
            <a:r>
              <a:rPr lang="fr-FR" sz="18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trémie du tram devant le 186 et suppression du passage rue Martin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52EBD578-071B-465D-A598-9D0C6007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259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strike="noStrike" kern="1200" baseline="0" dirty="0" smtClean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Parole </a:t>
            </a:r>
            <a:r>
              <a:rPr lang="en-US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aux </a:t>
            </a:r>
            <a:br>
              <a:rPr lang="en-US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</a:br>
            <a:r>
              <a:rPr lang="en-US" b="1" strike="noStrike" kern="1200" baseline="0" dirty="0" err="1">
                <a:solidFill>
                  <a:srgbClr val="00CC99"/>
                </a:solidFill>
                <a:latin typeface="+mj-lt"/>
                <a:ea typeface="+mj-ea"/>
                <a:cs typeface="+mj-cs"/>
              </a:rPr>
              <a:t>Bourgmestres</a:t>
            </a:r>
            <a:endParaRPr lang="en-US" b="1" kern="1200" dirty="0">
              <a:solidFill>
                <a:srgbClr val="00CC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3849460-77CC-43FB-BE27-51DEE9BA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2FA8843-57B1-4971-A7B9-F6E66B6E2A30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1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Questions &amp;</a:t>
            </a:r>
            <a:br>
              <a:rPr lang="en-US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</a:br>
            <a:r>
              <a:rPr lang="en-US" b="1" strike="noStrike" kern="1200" baseline="0" dirty="0" err="1">
                <a:solidFill>
                  <a:srgbClr val="00CC99"/>
                </a:solidFill>
                <a:latin typeface="+mj-lt"/>
                <a:ea typeface="+mj-ea"/>
                <a:cs typeface="+mj-cs"/>
              </a:rPr>
              <a:t>Réponses</a:t>
            </a:r>
            <a:endParaRPr lang="en-US" b="1" kern="1200" dirty="0">
              <a:solidFill>
                <a:srgbClr val="00CC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3849460-77CC-43FB-BE27-51DEE9BA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2FA8843-57B1-4971-A7B9-F6E66B6E2A30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7" y="2161204"/>
            <a:ext cx="5238466" cy="12677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MOT DE</a:t>
            </a:r>
            <a:b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</a:br>
            <a: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BIENVENUE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3849460-77CC-43FB-BE27-51DEE9BA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2FA8843-57B1-4971-A7B9-F6E66B6E2A30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E443FD7-A66B-4AA0-872D-B088B9BC5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34" y="2432667"/>
            <a:ext cx="5238466" cy="29914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>NOTE D'ORIENTATION STRATEGIQUE (NOS) de </a:t>
            </a:r>
            <a:r>
              <a:rPr lang="en-US" sz="4200" b="1" strike="noStrike" kern="1200" baseline="0" dirty="0" err="1">
                <a:solidFill>
                  <a:srgbClr val="00CC99"/>
                </a:solidFill>
                <a:latin typeface="+mj-lt"/>
                <a:ea typeface="+mj-ea"/>
                <a:cs typeface="+mj-cs"/>
              </a:rPr>
              <a:t>Bruxelles-Mobilité</a:t>
            </a:r>
            <a: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</a:br>
            <a: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200" b="1" strike="noStrike" kern="1200" baseline="0" dirty="0">
                <a:solidFill>
                  <a:srgbClr val="00CC99"/>
                </a:solidFill>
                <a:latin typeface="+mj-lt"/>
                <a:ea typeface="+mj-ea"/>
                <a:cs typeface="+mj-cs"/>
              </a:rPr>
            </a:br>
            <a:r>
              <a:rPr lang="en-US" b="1" strike="noStrike" kern="1200" baseline="0" dirty="0">
                <a:solidFill>
                  <a:srgbClr val="900020"/>
                </a:solidFill>
                <a:latin typeface="+mj-lt"/>
                <a:ea typeface="+mj-ea"/>
                <a:cs typeface="+mj-cs"/>
              </a:rPr>
              <a:t>Notre DECRYPTAGE</a:t>
            </a:r>
            <a:endParaRPr lang="en-US" sz="4200" b="1" strike="noStrike" kern="1200" baseline="0" dirty="0">
              <a:solidFill>
                <a:srgbClr val="9000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C04BE0EF-3561-49B4-9A29-F283168A9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33849460-77CC-43FB-BE27-51DEE9BA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B2FA8843-57B1-4971-A7B9-F6E66B6E2A30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52EBD578-071B-465D-A598-9D0C6007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4</a:t>
            </a:fld>
            <a:endParaRPr lang="nl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42" y="243377"/>
            <a:ext cx="4433401" cy="62879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1" y="1315232"/>
            <a:ext cx="3643013" cy="50730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4" y="1315232"/>
            <a:ext cx="3673059" cy="51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576990"/>
            <a:ext cx="10515600" cy="907426"/>
          </a:xfrm>
        </p:spPr>
        <p:txBody>
          <a:bodyPr>
            <a:normAutofit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A QUAND REMONTE LA NOS ?</a:t>
            </a:r>
            <a:b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</a:br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QUAND &amp; COMMENT A-T-ELLE ETE COMMUNIQUEE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 txBox="1">
            <a:spLocks/>
          </p:cNvSpPr>
          <p:nvPr/>
        </p:nvSpPr>
        <p:spPr>
          <a:xfrm>
            <a:off x="2214173" y="5828377"/>
            <a:ext cx="10515600" cy="47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DISSIMULATION DE LA NOS aux communes &amp; aux riverains</a:t>
            </a:r>
            <a:endParaRPr lang="nl-BE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7D50D27-04FA-47C3-B3B9-E10B837A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5</a:t>
            </a:fld>
            <a:endParaRPr lang="nl-BE"/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="" xmlns:a16="http://schemas.microsoft.com/office/drawing/2014/main" id="{2A8C2AB0-D7E6-4420-8611-A5B35AF49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53564"/>
              </p:ext>
            </p:extLst>
          </p:nvPr>
        </p:nvGraphicFramePr>
        <p:xfrm>
          <a:off x="213064" y="1758157"/>
          <a:ext cx="11851690" cy="432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01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819379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POURQUOI NE PAS PARLER DE LA NOS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387849"/>
            <a:ext cx="10515600" cy="1425971"/>
          </a:xfrm>
        </p:spPr>
        <p:txBody>
          <a:bodyPr>
            <a:normAutofit/>
          </a:bodyPr>
          <a:lstStyle/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BE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"évolutive - non définitive"</a:t>
            </a: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riverains doivent se prononcer sur des plans finaux</a:t>
            </a:r>
            <a:endParaRPr lang="nl-BE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seuls des plans provisoires ou déjà périmés ont été présentés aux riverains </a:t>
            </a:r>
            <a:r>
              <a:rPr lang="fr-FR" sz="18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(lors des réunions d'informations 1040 - 1150)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 txBox="1">
            <a:spLocks/>
          </p:cNvSpPr>
          <p:nvPr/>
        </p:nvSpPr>
        <p:spPr>
          <a:xfrm>
            <a:off x="731322" y="3561214"/>
            <a:ext cx="10515600" cy="263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sémantique : objectif hédoniste et non environnemental des aménagements </a:t>
            </a:r>
          </a:p>
          <a:p>
            <a:pPr indent="0"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santé, bruit, sonore, pollution, climat    -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habitant (mais en parlant d’un autre  </a:t>
            </a:r>
          </a:p>
          <a:p>
            <a:pPr indent="0"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quartier : Saint-Alix)    -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riverain    -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stationnement - carte riverain    -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vélo</a:t>
            </a:r>
          </a:p>
          <a:p>
            <a:pPr indent="0"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piéton    -   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(cyclistes, cyclables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contient les éléments à l'origine des tensions </a:t>
            </a:r>
            <a:r>
              <a:rPr lang="fr-FR" sz="18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(Ministre &amp; BM vs Communes &amp; Riverains)</a:t>
            </a:r>
          </a:p>
          <a:p>
            <a:pPr marL="5143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phase test Montgomery s'appuie dessus</a:t>
            </a:r>
          </a:p>
          <a:p>
            <a:pPr marL="514350" indent="-28575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... la phase test 1150 WSP va-t-elle aussi s'appuyer dessus pour supprimer le parking en épi 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 txBox="1">
            <a:spLocks/>
          </p:cNvSpPr>
          <p:nvPr/>
        </p:nvSpPr>
        <p:spPr>
          <a:xfrm>
            <a:off x="731322" y="2956928"/>
            <a:ext cx="10515600" cy="48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POURQUOI PARLER DE LA NOS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CF2DF4E6-B286-4A9C-A9B7-32864339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61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A3B10-72CF-429C-AA13-55DF4F03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819379"/>
            <a:ext cx="10515600" cy="415637"/>
          </a:xfrm>
        </p:spPr>
        <p:txBody>
          <a:bodyPr>
            <a:normAutofit fontScale="90000"/>
          </a:bodyPr>
          <a:lstStyle/>
          <a:p>
            <a:r>
              <a:rPr lang="fr-FR" sz="2500" b="1" dirty="0">
                <a:solidFill>
                  <a:srgbClr val="38D7B7"/>
                </a:solidFill>
                <a:latin typeface="Calibri" panose="020F0502020204030204" pitchFamily="34" charset="0"/>
              </a:rPr>
              <a:t> QUELS ELEMENTS DE LA NOS A L'ORIGINE DES TENSIONS ?</a:t>
            </a:r>
            <a:endParaRPr lang="nl-BE" sz="2500" b="1" dirty="0">
              <a:solidFill>
                <a:srgbClr val="38D7B7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653198"/>
            <a:ext cx="10515600" cy="4082582"/>
          </a:xfrm>
        </p:spPr>
        <p:txBody>
          <a:bodyPr>
            <a:normAutofit/>
          </a:bodyPr>
          <a:lstStyle/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REDIGEE par BM et pour BM :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profit des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CYCLISTES RAPIDES AU LONG COURS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leur confort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comme alibi sécurité et piétons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au détriment de tous les autres usagers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 importent les conséquences économiques et la mobilité en général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égard pour les riverains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INSECURITE DES PISTES CYCLABLES BIDIRECTIONNELLES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ne peut se contenter d’un aménagement unidirectionnel en contre-allée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» </a:t>
            </a:r>
            <a:r>
              <a:rPr lang="fr-FR" sz="15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 11)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FAUX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(bidirectionnelles très dangereuses en circulation mixte dense)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4D49FDE-0CCF-4048-918D-8494AE699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01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021287"/>
            <a:ext cx="10515600" cy="4987627"/>
          </a:xfrm>
        </p:spPr>
        <p:txBody>
          <a:bodyPr>
            <a:normAutofit/>
          </a:bodyPr>
          <a:lstStyle/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INSTRUMENTALISATION DU PATRIMOINE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remet arbres le long des façades pour rétablir la perspective d'origine (double rangée d'arbres) mais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FAUX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d'un point de vue historique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 2ème rangée n'est PAS le long des façades)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ombres indésirables + accès pompiers</a:t>
            </a: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SUPPRESSION DE 300 PLACES DE PARKING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34290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suppression &gt;200 emplacements de stationnement n’aura pas d’impact                     car le riverain ne va pas stationner sa voiture sur l’avenue de Tervueren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 » </a:t>
            </a:r>
            <a:r>
              <a:rPr lang="fr-FR" sz="15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(p. 15)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FAUX</a:t>
            </a:r>
            <a:r>
              <a:rPr lang="fr-FR" sz="15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étude contradictoire BRAT dans le dossier administratif de l’avenue de Tervueren)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621 places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parkings mais 294 réels hors placette = +/-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 places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parkings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hors voirie : </a:t>
            </a:r>
            <a:r>
              <a:rPr lang="fr-FR" sz="20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FAUX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l’examen des projets (</a:t>
            </a:r>
            <a:r>
              <a:rPr lang="fr-FR" sz="20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cfr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demande PU INAMI)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0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0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0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20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62" y="218225"/>
            <a:ext cx="1539931" cy="153993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DA42A79D-BC79-43F1-93AF-8B334D27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32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E90CA-3444-458F-9DB9-4DB217207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" y="1448786"/>
            <a:ext cx="10515600" cy="5052222"/>
          </a:xfrm>
        </p:spPr>
        <p:txBody>
          <a:bodyPr>
            <a:normAutofit/>
          </a:bodyPr>
          <a:lstStyle/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FAUX &amp; MANIPULATIONS :  AU PROFIT DE QUI ?</a:t>
            </a:r>
          </a:p>
          <a:p>
            <a:pPr indent="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routière &amp; piétons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(= alibi) systématiquement mis en avant pour dissimuler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cyclistes rapides au long cours 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(minorité)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ex: - la traversée en surface de l'Avenue sous le titre PIÉTONS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pour le confort cycliste avec système d'onde verte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(détecteur actionnant feu rouge)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6/  </a:t>
            </a:r>
            <a:r>
              <a:rPr lang="fr-FR" sz="2200" b="1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INCIDENCES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systématiquement ignorées / dissimulées par la Ministre &amp; BM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 du BRAT : saturation du quartier à 90-95% aux heures de pic + faible rotation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20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NOS : "La faute aux communes qui délivrent des cartes dérogations riverains"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relocalisation taxis av. de Broqueville et autres véhicules dans quartiers voisins</a:t>
            </a: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conséquences mobilité et bruit de la suppression du viaduc Hermann-</a:t>
            </a:r>
            <a:r>
              <a:rPr lang="fr-FR" sz="22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Debroux</a:t>
            </a:r>
            <a:endParaRPr lang="fr-FR" sz="22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2200" dirty="0" err="1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fr-FR" sz="2200" dirty="0">
                <a:solidFill>
                  <a:srgbClr val="90002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fr-FR" sz="1800" dirty="0">
              <a:solidFill>
                <a:srgbClr val="9000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="" xmlns:a16="http://schemas.microsoft.com/office/drawing/2014/main" id="{829563D9-0175-4F59-9F67-7FBD0611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218225"/>
            <a:ext cx="1539931" cy="153993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2DF3057F-A3A7-474D-B298-EFEA0C31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8843-57B1-4971-A7B9-F6E66B6E2A3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67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969</Words>
  <Application>Microsoft Office PowerPoint</Application>
  <PresentationFormat>Grand écran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Quel avenir pour  l’avenue de Tervueren ?</vt:lpstr>
      <vt:lpstr>MOT DE BIENVENUE</vt:lpstr>
      <vt:lpstr>NOTE D'ORIENTATION STRATEGIQUE (NOS) de Bruxelles-Mobilité  Notre DECRYPTAGE</vt:lpstr>
      <vt:lpstr>Présentation PowerPoint</vt:lpstr>
      <vt:lpstr>A QUAND REMONTE LA NOS ? QUAND &amp; COMMENT A-T-ELLE ETE COMMUNIQUEE ?</vt:lpstr>
      <vt:lpstr>POURQUOI NE PAS PARLER DE LA NOS ?</vt:lpstr>
      <vt:lpstr> QUELS ELEMENTS DE LA NOS A L'ORIGINE DES TENSIONS ?</vt:lpstr>
      <vt:lpstr>Présentation PowerPoint</vt:lpstr>
      <vt:lpstr>Présentation PowerPoint</vt:lpstr>
      <vt:lpstr> QUELS SONT LES ELEMENTS POSITIFS DE LA NOS ?</vt:lpstr>
      <vt:lpstr>POURQUOI avoir dissimulé la NOS de novembre 2020 aux communes et aux riverains ?</vt:lpstr>
      <vt:lpstr>CONCLUSIONS : ABSENCE DE TRANSPARENCE &amp; DE LOYAUTÉ À LA BASE DE FORTES TENSIONS &amp; DE RETARDS IMPORTANTS</vt:lpstr>
      <vt:lpstr>QUEL AVENIR POUR L'AVENUE DE TERVUEREN ?</vt:lpstr>
      <vt:lpstr>Présentation PowerPoint</vt:lpstr>
      <vt:lpstr>Parole aux  Bourgmestres</vt:lpstr>
      <vt:lpstr>Questions &amp; Réponses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 avenir pour l’avenue de Tervueren ?</dc:title>
  <dc:creator>Charles Six</dc:creator>
  <cp:lastModifiedBy>Philippe</cp:lastModifiedBy>
  <cp:revision>102</cp:revision>
  <dcterms:created xsi:type="dcterms:W3CDTF">2022-05-24T19:28:51Z</dcterms:created>
  <dcterms:modified xsi:type="dcterms:W3CDTF">2022-05-29T17:44:27Z</dcterms:modified>
</cp:coreProperties>
</file>